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qoHlSelZMLwKs/pwwrZz5CNprf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sha Aparts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>
            <a:spLocks noGrp="1"/>
          </p:cNvSpPr>
          <p:nvPr>
            <p:ph type="pic" idx="2"/>
          </p:nvPr>
        </p:nvSpPr>
        <p:spPr>
          <a:xfrm flipH="1">
            <a:off x="752100" y="739303"/>
            <a:ext cx="6825035" cy="537939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557775" tIns="53035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Model">
  <p:cSld name="Business Model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>
            <a:spLocks noGrp="1"/>
          </p:cNvSpPr>
          <p:nvPr>
            <p:ph type="pic" idx="2"/>
          </p:nvPr>
        </p:nvSpPr>
        <p:spPr>
          <a:xfrm>
            <a:off x="5011738" y="0"/>
            <a:ext cx="7196930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822950" tIns="640075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3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4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5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6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7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Overview">
  <p:cSld name="Market Overview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3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4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>
            <a:off x="832513" y="3939883"/>
            <a:ext cx="2903678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19"/>
          <p:cNvSpPr txBox="1">
            <a:spLocks noGrp="1"/>
          </p:cNvSpPr>
          <p:nvPr>
            <p:ph type="body" idx="5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6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2" name="Google Shape;162;p19"/>
          <p:cNvCxnSpPr/>
          <p:nvPr/>
        </p:nvCxnSpPr>
        <p:spPr>
          <a:xfrm>
            <a:off x="4699359" y="3939883"/>
            <a:ext cx="2903678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566207" y="3939883"/>
            <a:ext cx="2903678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9016" y="1643321"/>
            <a:ext cx="485663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>
            <a:spLocks noGrp="1"/>
          </p:cNvSpPr>
          <p:nvPr>
            <p:ph type="pic" idx="2"/>
          </p:nvPr>
        </p:nvSpPr>
        <p:spPr>
          <a:xfrm>
            <a:off x="0" y="0"/>
            <a:ext cx="5334461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noFill/>
          <a:ln w="28575" cap="flat" cmpd="sng">
            <a:solidFill>
              <a:srgbClr val="94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3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noFill/>
          <a:ln w="28575" cap="flat" cmpd="sng">
            <a:solidFill>
              <a:srgbClr val="94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4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5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noFill/>
          <a:ln w="28575" cap="flat" cmpd="sng">
            <a:solidFill>
              <a:srgbClr val="94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6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7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ompetition v2">
  <p:cSld name="Our Competition v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2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3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4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1200"/>
              <a:buNone/>
              <a:defRPr sz="12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5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BCF7"/>
              </a:buClr>
              <a:buSzPts val="1200"/>
              <a:buNone/>
              <a:defRPr sz="1200" cap="none">
                <a:solidFill>
                  <a:srgbClr val="F4BCF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6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7F1FF"/>
              </a:buClr>
              <a:buSzPts val="1200"/>
              <a:buNone/>
              <a:defRPr sz="1200" cap="none">
                <a:solidFill>
                  <a:srgbClr val="97F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7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57EED"/>
              </a:buClr>
              <a:buSzPts val="1200"/>
              <a:buNone/>
              <a:defRPr sz="1200" cap="none">
                <a:solidFill>
                  <a:srgbClr val="E57E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8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21"/>
          <p:cNvCxnSpPr/>
          <p:nvPr/>
        </p:nvCxnSpPr>
        <p:spPr>
          <a:xfrm>
            <a:off x="3758002" y="3713168"/>
            <a:ext cx="468364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21"/>
          <p:cNvCxnSpPr/>
          <p:nvPr/>
        </p:nvCxnSpPr>
        <p:spPr>
          <a:xfrm rot="10800000" flipH="1">
            <a:off x="6091322" y="2030298"/>
            <a:ext cx="4678" cy="3376818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body" idx="9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3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794508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wth Strategy">
  <p:cSld name="Growth Strateg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2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3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4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5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6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7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tion">
  <p:cSld name="Trac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6266428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2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3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4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5"/>
          </p:nvPr>
        </p:nvSpPr>
        <p:spPr>
          <a:xfrm>
            <a:off x="919283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Year Action Plan">
  <p:cSld name="Two-Year Action Pla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2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3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4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body" idx="5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6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body" idx="7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body" idx="8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9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3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14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5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6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7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18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body" idx="19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body" idx="20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body" idx="2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22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23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body" idx="24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body" idx="25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26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body" idx="27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body" idx="28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body" idx="29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30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3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32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body" idx="33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body" idx="34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body" idx="35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s">
  <p:cSld name="Financial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>
            <a:spLocks noGrp="1"/>
          </p:cNvSpPr>
          <p:nvPr>
            <p:ph type="pic" idx="2"/>
          </p:nvPr>
        </p:nvSpPr>
        <p:spPr>
          <a:xfrm>
            <a:off x="7179732" y="0"/>
            <a:ext cx="501226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25"/>
          <p:cNvSpPr>
            <a:spLocks noGrp="1"/>
          </p:cNvSpPr>
          <p:nvPr>
            <p:ph type="pic" idx="3"/>
          </p:nvPr>
        </p:nvSpPr>
        <p:spPr>
          <a:xfrm>
            <a:off x="7179732" y="0"/>
            <a:ext cx="5012267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793750" y="1238250"/>
            <a:ext cx="5422392" cy="459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eet The Tea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>
            <a:spLocks noGrp="1"/>
          </p:cNvSpPr>
          <p:nvPr>
            <p:ph type="pic" idx="2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6"/>
          <p:cNvSpPr txBox="1">
            <a:spLocks noGrp="1"/>
          </p:cNvSpPr>
          <p:nvPr>
            <p:ph type="body" idx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3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6"/>
          <p:cNvSpPr>
            <a:spLocks noGrp="1"/>
          </p:cNvSpPr>
          <p:nvPr>
            <p:ph type="pic" idx="4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26"/>
          <p:cNvSpPr>
            <a:spLocks noGrp="1"/>
          </p:cNvSpPr>
          <p:nvPr>
            <p:ph type="pic" idx="5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6"/>
          <p:cNvSpPr>
            <a:spLocks noGrp="1"/>
          </p:cNvSpPr>
          <p:nvPr>
            <p:ph type="pic" idx="6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6"/>
          <p:cNvSpPr txBox="1">
            <a:spLocks noGrp="1"/>
          </p:cNvSpPr>
          <p:nvPr>
            <p:ph type="body" idx="7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8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9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body" idx="13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body" idx="14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body" idx="15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 txBox="1">
            <a:spLocks noGrp="1"/>
          </p:cNvSpPr>
          <p:nvPr>
            <p:ph type="body" idx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body" idx="2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3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7D80"/>
              </a:buClr>
              <a:buSzPts val="1600"/>
              <a:buNone/>
              <a:defRPr sz="16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4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body" idx="5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body" idx="6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body" idx="7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1F8"/>
              </a:buClr>
              <a:buSzPts val="1600"/>
              <a:buNone/>
              <a:defRPr sz="16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body" idx="8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body" idx="9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3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body" idx="14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2800"/>
              <a:buNone/>
              <a:defRPr sz="28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body" idx="15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87D80"/>
              </a:buClr>
              <a:buSzPts val="2800"/>
              <a:buNone/>
              <a:defRPr sz="28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>
            <a:spLocks noGrp="1"/>
          </p:cNvSpPr>
          <p:nvPr>
            <p:ph type="pic" idx="2"/>
          </p:nvPr>
        </p:nvSpPr>
        <p:spPr>
          <a:xfrm flipH="1">
            <a:off x="5012530" y="0"/>
            <a:ext cx="719613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676650" tIns="795525" rIns="91425" bIns="457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594575" y="3007594"/>
            <a:ext cx="4850550" cy="173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0" y="1353381"/>
            <a:ext cx="5622878" cy="4151236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spcFirstLastPara="1" wrap="square" lIns="649200" tIns="7498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body" idx="1"/>
          </p:nvPr>
        </p:nvSpPr>
        <p:spPr>
          <a:xfrm>
            <a:off x="577993" y="2689071"/>
            <a:ext cx="4567209" cy="22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>
            <a:spLocks noGrp="1"/>
          </p:cNvSpPr>
          <p:nvPr>
            <p:ph type="pic" idx="2"/>
          </p:nvPr>
        </p:nvSpPr>
        <p:spPr>
          <a:xfrm flipH="1">
            <a:off x="0" y="0"/>
            <a:ext cx="8153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7465112" y="2326705"/>
            <a:ext cx="4114592" cy="221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title"/>
          </p:nvPr>
        </p:nvSpPr>
        <p:spPr>
          <a:xfrm>
            <a:off x="7452360" y="1728566"/>
            <a:ext cx="4127344" cy="72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1"/>
          <p:cNvSpPr>
            <a:spLocks noGrp="1"/>
          </p:cNvSpPr>
          <p:nvPr>
            <p:ph type="pic" idx="2"/>
          </p:nvPr>
        </p:nvSpPr>
        <p:spPr>
          <a:xfrm flipH="1">
            <a:off x="0" y="729926"/>
            <a:ext cx="3581400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3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4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5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6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7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8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9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3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4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065516" y="1185284"/>
            <a:ext cx="7288284" cy="46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ompetition">
  <p:cSld name="Our Competition">
    <p:bg>
      <p:bgPr>
        <a:solidFill>
          <a:srgbClr val="17161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 rot="5400000" flipH="1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5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796032" y="164942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Full Team">
  <p:cSld name="The Full Tea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3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4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5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6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7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8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9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>
            <a:spLocks noGrp="1"/>
          </p:cNvSpPr>
          <p:nvPr>
            <p:ph type="body" idx="13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4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5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6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7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8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9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20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>
            <a:spLocks noGrp="1"/>
          </p:cNvSpPr>
          <p:nvPr>
            <p:ph type="pic" idx="2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/>
          <p:nvPr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>
            <a:spLocks noGrp="1"/>
          </p:cNvSpPr>
          <p:nvPr>
            <p:ph type="pic" idx="22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3"/>
          <p:cNvSpPr/>
          <p:nvPr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>
            <a:spLocks noGrp="1"/>
          </p:cNvSpPr>
          <p:nvPr>
            <p:ph type="pic" idx="23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/>
          <p:nvPr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>
            <a:spLocks noGrp="1"/>
          </p:cNvSpPr>
          <p:nvPr>
            <p:ph type="pic" idx="24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>
            <a:spLocks noGrp="1"/>
          </p:cNvSpPr>
          <p:nvPr>
            <p:ph type="pic" idx="25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>
            <a:spLocks noGrp="1"/>
          </p:cNvSpPr>
          <p:nvPr>
            <p:ph type="pic" idx="26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>
            <a:spLocks noGrp="1"/>
          </p:cNvSpPr>
          <p:nvPr>
            <p:ph type="pic" idx="27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">
  <p:cSld name="Solu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2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3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4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5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6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7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8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Overview">
  <p:cSld name="Company Overview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>
            <a:spLocks noGrp="1"/>
          </p:cNvSpPr>
          <p:nvPr>
            <p:ph type="pic" idx="2"/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verview">
  <p:cSld name="Product Overview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5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8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2452697" y="1581912"/>
            <a:ext cx="7286605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9"/>
          </p:nvPr>
        </p:nvSpPr>
        <p:spPr>
          <a:xfrm>
            <a:off x="1510614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6"/>
          <p:cNvSpPr>
            <a:spLocks noGrp="1"/>
          </p:cNvSpPr>
          <p:nvPr>
            <p:ph type="pic" idx="13"/>
          </p:nvPr>
        </p:nvSpPr>
        <p:spPr>
          <a:xfrm>
            <a:off x="4369110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6"/>
          <p:cNvSpPr>
            <a:spLocks noGrp="1"/>
          </p:cNvSpPr>
          <p:nvPr>
            <p:ph type="pic" idx="14"/>
          </p:nvPr>
        </p:nvSpPr>
        <p:spPr>
          <a:xfrm>
            <a:off x="7227608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6"/>
          <p:cNvSpPr>
            <a:spLocks noGrp="1"/>
          </p:cNvSpPr>
          <p:nvPr>
            <p:ph type="pic" idx="15"/>
          </p:nvPr>
        </p:nvSpPr>
        <p:spPr>
          <a:xfrm>
            <a:off x="10078575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Benefits">
  <p:cSld name="Product Benefi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>
            <a:spLocks noGrp="1"/>
          </p:cNvSpPr>
          <p:nvPr>
            <p:ph type="pic" idx="2"/>
          </p:nvPr>
        </p:nvSpPr>
        <p:spPr>
          <a:xfrm>
            <a:off x="622570" y="729926"/>
            <a:ext cx="6456836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467704" y="1881922"/>
            <a:ext cx="5749200" cy="3084630"/>
          </a:xfrm>
          <a:prstGeom prst="rect">
            <a:avLst/>
          </a:prstGeom>
          <a:solidFill>
            <a:schemeClr val="lt2">
              <a:alpha val="92941"/>
            </a:schemeClr>
          </a:solidFill>
          <a:ln>
            <a:noFill/>
          </a:ln>
        </p:spPr>
        <p:txBody>
          <a:bodyPr spcFirstLastPara="1" wrap="square" lIns="694925" tIns="713225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7079405" y="3201410"/>
            <a:ext cx="4614604" cy="129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557775" tIns="53035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/>
              <a:t>PARKSCOPE </a:t>
            </a:r>
            <a:endParaRPr/>
          </a:p>
        </p:txBody>
      </p:sp>
      <p:sp>
        <p:nvSpPr>
          <p:cNvPr id="329" name="Google Shape;329;p1"/>
          <p:cNvSpPr txBox="1">
            <a:spLocks noGrp="1"/>
          </p:cNvSpPr>
          <p:nvPr>
            <p:ph type="body" idx="1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WazePark Assist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 ​</a:t>
            </a:r>
            <a:endParaRPr/>
          </a:p>
        </p:txBody>
      </p:sp>
      <p:sp>
        <p:nvSpPr>
          <p:cNvPr id="330" name="Google Shape;330;p1"/>
          <p:cNvSpPr txBox="1"/>
          <p:nvPr/>
        </p:nvSpPr>
        <p:spPr>
          <a:xfrm>
            <a:off x="6822159" y="3217493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Lior Yanwo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​</a:t>
            </a:r>
            <a:endParaRPr/>
          </a:p>
        </p:txBody>
      </p:sp>
      <p:pic>
        <p:nvPicPr>
          <p:cNvPr id="331" name="Google Shape;33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856"/>
            <a:ext cx="6737812" cy="613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>
            <a:spLocks noGrp="1"/>
          </p:cNvSpPr>
          <p:nvPr>
            <p:ph type="title"/>
          </p:nvPr>
        </p:nvSpPr>
        <p:spPr>
          <a:xfrm>
            <a:off x="0" y="923544"/>
            <a:ext cx="7562100" cy="52578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676650" tIns="795525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MOTIVATING USE CASE</a:t>
            </a:r>
            <a:endParaRPr/>
          </a:p>
        </p:txBody>
      </p:sp>
      <p:sp>
        <p:nvSpPr>
          <p:cNvPr id="337" name="Google Shape;33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body" idx="1"/>
          </p:nvPr>
        </p:nvSpPr>
        <p:spPr>
          <a:xfrm>
            <a:off x="66453" y="2325843"/>
            <a:ext cx="68763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empty parking spaces by finding curb segments where no car is present</a:t>
            </a:r>
            <a:b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(focusing on what is missing in the scene).</a:t>
            </a:r>
            <a:endParaRPr/>
          </a:p>
          <a:p>
            <a:pPr marL="285750" lvl="0" indent="-28575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drivers find real-time available parking spots.</a:t>
            </a:r>
            <a:endParaRPr/>
          </a:p>
          <a:p>
            <a:pPr marL="285750" lvl="0" indent="-28575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unnecessary circling around the area.</a:t>
            </a:r>
            <a:endParaRPr/>
          </a:p>
          <a:p>
            <a:pPr marL="285750" lvl="0" indent="-28575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Improves navigation with more accurate routing decisions.</a:t>
            </a:r>
            <a:endParaRPr/>
          </a:p>
          <a:p>
            <a:pPr marL="285750" lvl="0" indent="-28575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user experience with timely parking suggestions.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661" y="923543"/>
            <a:ext cx="5315339" cy="52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/>
          <p:nvPr/>
        </p:nvSpPr>
        <p:spPr>
          <a:xfrm>
            <a:off x="7690106" y="3225151"/>
            <a:ext cx="4187952" cy="1063621"/>
          </a:xfrm>
          <a:prstGeom prst="roundRect">
            <a:avLst>
              <a:gd name="adj" fmla="val 16667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PARKING SPOT AVAILABLE  IN 200m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"/>
          <p:cNvSpPr txBox="1">
            <a:spLocks noGrp="1"/>
          </p:cNvSpPr>
          <p:nvPr>
            <p:ph type="title"/>
          </p:nvPr>
        </p:nvSpPr>
        <p:spPr>
          <a:xfrm>
            <a:off x="4065516" y="595375"/>
            <a:ext cx="7288284" cy="46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TASK DESCRIPTION</a:t>
            </a:r>
            <a:endParaRPr/>
          </a:p>
        </p:txBody>
      </p:sp>
      <p:sp>
        <p:nvSpPr>
          <p:cNvPr id="347" name="Google Shape;347;p3"/>
          <p:cNvSpPr txBox="1">
            <a:spLocks noGrp="1"/>
          </p:cNvSpPr>
          <p:nvPr>
            <p:ph type="body" idx="7"/>
          </p:nvPr>
        </p:nvSpPr>
        <p:spPr>
          <a:xfrm>
            <a:off x="3806029" y="1456059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INPUT: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"/>
          <p:cNvSpPr txBox="1">
            <a:spLocks noGrp="1"/>
          </p:cNvSpPr>
          <p:nvPr>
            <p:ph type="body" idx="1"/>
          </p:nvPr>
        </p:nvSpPr>
        <p:spPr>
          <a:xfrm>
            <a:off x="6646568" y="1429990"/>
            <a:ext cx="2215657" cy="7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"/>
          <p:cNvSpPr txBox="1">
            <a:spLocks noGrp="1"/>
          </p:cNvSpPr>
          <p:nvPr>
            <p:ph type="body" idx="4"/>
          </p:nvPr>
        </p:nvSpPr>
        <p:spPr>
          <a:xfrm>
            <a:off x="3770800" y="1904547"/>
            <a:ext cx="27945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A single street-level image containing parked vehicles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 txBox="1">
            <a:spLocks noGrp="1"/>
          </p:cNvSpPr>
          <p:nvPr>
            <p:ph type="body" idx="3"/>
          </p:nvPr>
        </p:nvSpPr>
        <p:spPr>
          <a:xfrm>
            <a:off x="6638421" y="1897982"/>
            <a:ext cx="2356469" cy="132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Bounding boxes of potential empty parking spaces.</a:t>
            </a:r>
            <a:endParaRPr/>
          </a:p>
        </p:txBody>
      </p:sp>
      <p:sp>
        <p:nvSpPr>
          <p:cNvPr id="351" name="Google Shape;351;p3"/>
          <p:cNvSpPr txBox="1">
            <a:spLocks noGrp="1"/>
          </p:cNvSpPr>
          <p:nvPr>
            <p:ph type="body" idx="9"/>
          </p:nvPr>
        </p:nvSpPr>
        <p:spPr>
          <a:xfrm>
            <a:off x="3806055" y="3176842"/>
            <a:ext cx="2289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NOVELTY: </a:t>
            </a:r>
            <a:endParaRPr/>
          </a:p>
        </p:txBody>
      </p:sp>
      <p:sp>
        <p:nvSpPr>
          <p:cNvPr id="352" name="Google Shape;352;p3"/>
          <p:cNvSpPr txBox="1">
            <a:spLocks noGrp="1"/>
          </p:cNvSpPr>
          <p:nvPr>
            <p:ph type="body" idx="6"/>
          </p:nvPr>
        </p:nvSpPr>
        <p:spPr>
          <a:xfrm>
            <a:off x="3770800" y="3611550"/>
            <a:ext cx="6879900" cy="1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Diffusion-model inpainting for realistic car removal.</a:t>
            </a:r>
            <a:br>
              <a:rPr lang="en-US"/>
            </a:br>
            <a:endParaRPr/>
          </a:p>
          <a:p>
            <a:pPr marL="457200" lvl="0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Synthetic generation of curb/sidewalk segments for parking-spot labeling.</a:t>
            </a:r>
            <a:br>
              <a:rPr lang="en-US"/>
            </a:br>
            <a:endParaRPr/>
          </a:p>
          <a:p>
            <a:pPr marL="457200" lvl="0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YOLO fine-tuning on inpainted data.</a:t>
            </a:r>
            <a:br>
              <a:rPr lang="en-US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Seeing if the model works the same on real photos and on inpainted ones.</a:t>
            </a:r>
            <a:endParaRPr/>
          </a:p>
          <a:p>
            <a:pPr marL="457200" lvl="0" indent="0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54" name="Google Shape;35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355" name="Google Shape;355;p3" descr="תמונה שמכילה רכב, רכב יבשה, גלגל, טקסט&#10;&#10;תוכן בינה מלאכותית גנרטיבית עשוי להיות שגוי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765" r="16764"/>
          <a:stretch/>
        </p:blipFill>
        <p:spPr>
          <a:xfrm flipH="1">
            <a:off x="0" y="729926"/>
            <a:ext cx="3581400" cy="538877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"/>
          <p:cNvSpPr txBox="1"/>
          <p:nvPr/>
        </p:nvSpPr>
        <p:spPr>
          <a:xfrm>
            <a:off x="9208730" y="1140109"/>
            <a:ext cx="2983270" cy="7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PROBLEM TYPE:</a:t>
            </a:r>
            <a:r>
              <a:rPr lang="en-US" sz="2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7" name="Google Shape;357;p3"/>
          <p:cNvSpPr txBox="1"/>
          <p:nvPr/>
        </p:nvSpPr>
        <p:spPr>
          <a:xfrm>
            <a:off x="9349542" y="1889953"/>
            <a:ext cx="2701645" cy="159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 — Object Detection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>
            <a:spLocks noGrp="1"/>
          </p:cNvSpPr>
          <p:nvPr>
            <p:ph type="title"/>
          </p:nvPr>
        </p:nvSpPr>
        <p:spPr>
          <a:xfrm>
            <a:off x="3774440" y="363376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MODELS &amp; METHODS</a:t>
            </a:r>
            <a:endParaRPr/>
          </a:p>
        </p:txBody>
      </p:sp>
      <p:pic>
        <p:nvPicPr>
          <p:cNvPr id="363" name="Google Shape;363;p4" descr="Robotic hand and human hand almost touching with their pointer fing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 txBox="1">
            <a:spLocks noGrp="1"/>
          </p:cNvSpPr>
          <p:nvPr>
            <p:ph type="body" idx="3"/>
          </p:nvPr>
        </p:nvSpPr>
        <p:spPr>
          <a:xfrm>
            <a:off x="2438177" y="1232818"/>
            <a:ext cx="8428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b="1"/>
              <a:t>1. DATASET PREPARATION (PREPROCESSING)</a:t>
            </a:r>
            <a:endParaRPr b="1"/>
          </a:p>
        </p:txBody>
      </p:sp>
      <p:sp>
        <p:nvSpPr>
          <p:cNvPr id="365" name="Google Shape;365;p4"/>
          <p:cNvSpPr txBox="1">
            <a:spLocks noGrp="1"/>
          </p:cNvSpPr>
          <p:nvPr>
            <p:ph type="body" idx="1"/>
          </p:nvPr>
        </p:nvSpPr>
        <p:spPr>
          <a:xfrm>
            <a:off x="2438175" y="1749750"/>
            <a:ext cx="96672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/>
              <a:t>• Images are sourced from public street datasets (KITTI).</a:t>
            </a:r>
            <a:endParaRPr b="1"/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/>
              <a:t>• </a:t>
            </a: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YOLO/DETR detects parked cars in each image.</a:t>
            </a:r>
            <a:endParaRPr b="1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</a:ext>
              </a:extLst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•</a:t>
            </a: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 A diffusion based inpainting model is applied to the car regions to reconstruct the street/sidewalk surface realistically.</a:t>
            </a:r>
            <a:endParaRPr b="1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</a:ext>
              </a:extLst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•</a:t>
            </a:r>
            <a:r>
              <a:rPr lang="en-US" b="1"/>
              <a:t> The inpainted curb segment (the area left empty after inpainting) are manually labeled as empty parking spots. </a:t>
            </a:r>
            <a:endParaRPr b="1"/>
          </a:p>
        </p:txBody>
      </p:sp>
      <p:sp>
        <p:nvSpPr>
          <p:cNvPr id="366" name="Google Shape;366;p4"/>
          <p:cNvSpPr txBox="1">
            <a:spLocks noGrp="1"/>
          </p:cNvSpPr>
          <p:nvPr>
            <p:ph type="body" idx="4"/>
          </p:nvPr>
        </p:nvSpPr>
        <p:spPr>
          <a:xfrm>
            <a:off x="2438177" y="4150410"/>
            <a:ext cx="86208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/>
              <a:t>• Fine-tuned YOLO detects empty parking spaces directly (bounding-box output). </a:t>
            </a:r>
            <a:endParaRPr b="1"/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/>
              <a:t>• Input: street image, --&gt; Output: parking-spot bounding boxes.</a:t>
            </a:r>
            <a:endParaRPr b="1"/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b="1"/>
              <a:t>• The model is trained on inpainted images where cars were removed using diffusion based inpainting.</a:t>
            </a:r>
            <a:endParaRPr b="1"/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br>
              <a:rPr lang="en-US" b="1"/>
            </a:br>
            <a:br>
              <a:rPr lang="en-US" b="1"/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b="1"/>
          </a:p>
          <a:p>
            <a:pPr marL="285750" lvl="0" indent="-19685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68" name="Google Shape;36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69" name="Google Shape;369;p4"/>
          <p:cNvSpPr txBox="1">
            <a:spLocks noGrp="1"/>
          </p:cNvSpPr>
          <p:nvPr>
            <p:ph type="body" idx="5"/>
          </p:nvPr>
        </p:nvSpPr>
        <p:spPr>
          <a:xfrm>
            <a:off x="2438177" y="3633468"/>
            <a:ext cx="6976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lang="en-US" b="1"/>
              <a:t>2. PARKING-SPOT DETECTOR (MAIN MODEL):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>
            <a:spLocks noGrp="1"/>
          </p:cNvSpPr>
          <p:nvPr>
            <p:ph type="title"/>
          </p:nvPr>
        </p:nvSpPr>
        <p:spPr>
          <a:xfrm>
            <a:off x="2314128" y="136525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0D34"/>
              </a:buClr>
              <a:buSzPts val="2800"/>
              <a:buFont typeface="Arial"/>
              <a:buNone/>
            </a:pPr>
            <a:r>
              <a:rPr lang="en-US">
                <a:solidFill>
                  <a:srgbClr val="050D34"/>
                </a:solidFill>
              </a:rPr>
              <a:t>DATA SPECIFICATION</a:t>
            </a:r>
            <a:endParaRPr>
              <a:solidFill>
                <a:srgbClr val="050D34"/>
              </a:solidFill>
            </a:endParaRPr>
          </a:p>
        </p:txBody>
      </p:sp>
      <p:sp>
        <p:nvSpPr>
          <p:cNvPr id="375" name="Google Shape;37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728472" y="694944"/>
            <a:ext cx="10811256" cy="5525728"/>
          </a:xfrm>
          <a:prstGeom prst="rect">
            <a:avLst/>
          </a:prstGeom>
          <a:gradFill>
            <a:gsLst>
              <a:gs pos="0">
                <a:srgbClr val="9AEEFF"/>
              </a:gs>
              <a:gs pos="50000">
                <a:srgbClr val="8DEAFF"/>
              </a:gs>
              <a:gs pos="100000">
                <a:srgbClr val="78ECFF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 txBox="1"/>
          <p:nvPr/>
        </p:nvSpPr>
        <p:spPr>
          <a:xfrm>
            <a:off x="831564" y="1105277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831514" y="2160629"/>
            <a:ext cx="7286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TYPES: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"/>
          <p:cNvSpPr txBox="1"/>
          <p:nvPr/>
        </p:nvSpPr>
        <p:spPr>
          <a:xfrm>
            <a:off x="831564" y="4617596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SIZE: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"/>
          <p:cNvSpPr/>
          <p:nvPr/>
        </p:nvSpPr>
        <p:spPr>
          <a:xfrm>
            <a:off x="838200" y="1586645"/>
            <a:ext cx="37513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Public street-image dataset (KITTI).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"/>
          <p:cNvSpPr/>
          <p:nvPr/>
        </p:nvSpPr>
        <p:spPr>
          <a:xfrm>
            <a:off x="838200" y="4693252"/>
            <a:ext cx="6038088" cy="10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"/>
          <p:cNvSpPr/>
          <p:nvPr/>
        </p:nvSpPr>
        <p:spPr>
          <a:xfrm>
            <a:off x="838200" y="5077575"/>
            <a:ext cx="8008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real-image set for initial training and evaluation.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</a:t>
            </a:r>
            <a:r>
              <a:rPr lang="en-US" sz="1600" b="1">
                <a:solidFill>
                  <a:schemeClr val="dk1"/>
                </a:solidFill>
              </a:rPr>
              <a:t>+ inpainting dataset used for expanding the training set.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"/>
          <p:cNvSpPr/>
          <p:nvPr/>
        </p:nvSpPr>
        <p:spPr>
          <a:xfrm>
            <a:off x="831564" y="2557041"/>
            <a:ext cx="9238488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street images containing parked vehicles.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detections from YOLO/DETR (bounding boxes).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</a:rPr>
              <a:t>Inpainting images generated by applying a diffusion based inpainting model to the car regions reconstructing the street/sidewalk surface realistically.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images derived from KITTI (crop, brightness, contrast, blur).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labeled data: masked images + manually labeled parking-spot bounding boxes.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837704" y="101269"/>
            <a:ext cx="9626571" cy="74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METRICS &amp; KPIS</a:t>
            </a:r>
            <a:endParaRPr/>
          </a:p>
        </p:txBody>
      </p:sp>
      <p:sp>
        <p:nvSpPr>
          <p:cNvPr id="390" name="Google Shape;390;p6"/>
          <p:cNvSpPr txBox="1">
            <a:spLocks noGrp="1"/>
          </p:cNvSpPr>
          <p:nvPr>
            <p:ph type="body" idx="6"/>
          </p:nvPr>
        </p:nvSpPr>
        <p:spPr>
          <a:xfrm>
            <a:off x="383758" y="1476691"/>
            <a:ext cx="3270449" cy="47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en-US" b="1"/>
              <a:t>PRECISION</a:t>
            </a: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body" idx="3"/>
          </p:nvPr>
        </p:nvSpPr>
        <p:spPr>
          <a:xfrm>
            <a:off x="383758" y="1851918"/>
            <a:ext cx="3247961" cy="8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predicted parking spots, how many were correct.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"/>
          <p:cNvSpPr txBox="1">
            <a:spLocks noGrp="1"/>
          </p:cNvSpPr>
          <p:nvPr>
            <p:ph type="body" idx="8"/>
          </p:nvPr>
        </p:nvSpPr>
        <p:spPr>
          <a:xfrm>
            <a:off x="4527396" y="1396851"/>
            <a:ext cx="3137208" cy="47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lang="en-US" b="1"/>
              <a:t>MAP (MEAN AVERAGE PRECISION)</a:t>
            </a:r>
            <a:endParaRPr/>
          </a:p>
        </p:txBody>
      </p:sp>
      <p:sp>
        <p:nvSpPr>
          <p:cNvPr id="393" name="Google Shape;393;p6"/>
          <p:cNvSpPr txBox="1">
            <a:spLocks noGrp="1"/>
          </p:cNvSpPr>
          <p:nvPr>
            <p:ph type="body" idx="7"/>
          </p:nvPr>
        </p:nvSpPr>
        <p:spPr>
          <a:xfrm>
            <a:off x="9105445" y="1506705"/>
            <a:ext cx="3024535" cy="59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en-US"/>
              <a:t>RECALL</a:t>
            </a:r>
            <a:endParaRPr sz="1400"/>
          </a:p>
        </p:txBody>
      </p:sp>
      <p:sp>
        <p:nvSpPr>
          <p:cNvPr id="394" name="Google Shape;394;p6"/>
          <p:cNvSpPr txBox="1">
            <a:spLocks noGrp="1"/>
          </p:cNvSpPr>
          <p:nvPr>
            <p:ph type="body" idx="5"/>
          </p:nvPr>
        </p:nvSpPr>
        <p:spPr>
          <a:xfrm>
            <a:off x="4527396" y="1885634"/>
            <a:ext cx="4248856" cy="69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Main metric for evaluating object detectors.</a:t>
            </a:r>
            <a:br>
              <a:rPr lang="en-US"/>
            </a:br>
            <a:r>
              <a:rPr lang="en-US"/>
              <a:t>Measures how accurately the model localizes and identifies empty parking spots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 txBox="1">
            <a:spLocks noGrp="1"/>
          </p:cNvSpPr>
          <p:nvPr>
            <p:ph type="body" idx="4"/>
          </p:nvPr>
        </p:nvSpPr>
        <p:spPr>
          <a:xfrm>
            <a:off x="9098493" y="1851918"/>
            <a:ext cx="2859090" cy="101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true empty parking spots in the image, how many did the model detect.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97" name="Google Shape;39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98" name="Google Shape;398;p6"/>
          <p:cNvSpPr txBox="1"/>
          <p:nvPr/>
        </p:nvSpPr>
        <p:spPr>
          <a:xfrm>
            <a:off x="383756" y="786804"/>
            <a:ext cx="5391855" cy="74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cap="none">
                <a:latin typeface="Arial"/>
                <a:ea typeface="Arial"/>
                <a:cs typeface="Arial"/>
                <a:sym typeface="Arial"/>
              </a:rPr>
              <a:t>METRICS:</a:t>
            </a:r>
            <a:endParaRPr/>
          </a:p>
        </p:txBody>
      </p:sp>
      <p:sp>
        <p:nvSpPr>
          <p:cNvPr id="399" name="Google Shape;399;p6"/>
          <p:cNvSpPr txBox="1"/>
          <p:nvPr/>
        </p:nvSpPr>
        <p:spPr>
          <a:xfrm>
            <a:off x="293766" y="2823685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cap="none">
                <a:latin typeface="Arial"/>
                <a:ea typeface="Arial"/>
                <a:cs typeface="Arial"/>
                <a:sym typeface="Arial"/>
              </a:rPr>
              <a:t>EVALUATION SCOPE: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"/>
          <p:cNvSpPr txBox="1"/>
          <p:nvPr/>
        </p:nvSpPr>
        <p:spPr>
          <a:xfrm>
            <a:off x="383758" y="3283219"/>
            <a:ext cx="6745169" cy="92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Compare detection quality before/after fine-tuning.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Test performance on different lighting conditions (augmentation).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Validate on real images from KITTI like dataset.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 txBox="1"/>
          <p:nvPr/>
        </p:nvSpPr>
        <p:spPr>
          <a:xfrm>
            <a:off x="259135" y="4433607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b="1" cap="none">
                <a:latin typeface="Arial"/>
                <a:ea typeface="Arial"/>
                <a:cs typeface="Arial"/>
                <a:sym typeface="Arial"/>
              </a:rPr>
              <a:t>SERVICES / FUTURE USE: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383756" y="4865467"/>
            <a:ext cx="6745171" cy="83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Could integrate with systems like Waze to highlight streets with free parking.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Can sum bounding boxes across multiple frames to estimate street-level parking availability.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" descr="Robot hand and human hand almost touch with their pointer fing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"/>
          <p:cNvSpPr txBox="1">
            <a:spLocks noGrp="1"/>
          </p:cNvSpPr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U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GOODBYE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מסך רחב</PresentationFormat>
  <Paragraphs>75</Paragraphs>
  <Slides>7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ערכת נושא Office</vt:lpstr>
      <vt:lpstr>PARKSCOPE </vt:lpstr>
      <vt:lpstr>MOTIVATING USE CASE</vt:lpstr>
      <vt:lpstr>PROJECT TASK DESCRIPTION</vt:lpstr>
      <vt:lpstr>MODELS &amp; METHODS</vt:lpstr>
      <vt:lpstr>DATA SPECIFICATION</vt:lpstr>
      <vt:lpstr>METRICS &amp; KPIS</vt:lpstr>
      <vt:lpstr>THANK U GOODBYE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ליאור ינאו</dc:creator>
  <cp:lastModifiedBy>Lior Yanwo</cp:lastModifiedBy>
  <cp:revision>1</cp:revision>
  <dcterms:created xsi:type="dcterms:W3CDTF">2025-11-28T21:45:04Z</dcterms:created>
  <dcterms:modified xsi:type="dcterms:W3CDTF">2025-12-04T22:30:04Z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